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70" r:id="rId10"/>
    <p:sldId id="260" r:id="rId11"/>
    <p:sldId id="259" r:id="rId12"/>
    <p:sldId id="264" r:id="rId13"/>
    <p:sldId id="258" r:id="rId14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1"/>
            <a:ext cx="10515600" cy="5405439"/>
          </a:xfrm>
        </p:spPr>
        <p:txBody>
          <a:bodyPr>
            <a:normAutofit fontScale="62500" lnSpcReduction="20000"/>
          </a:bodyPr>
          <a:lstStyle/>
          <a:p>
            <a:r>
              <a:rPr lang="pt-BR" sz="3800" dirty="0"/>
              <a:t>The data </a:t>
            </a:r>
            <a:r>
              <a:rPr lang="pt-BR" sz="3800" dirty="0" err="1"/>
              <a:t>preparation</a:t>
            </a:r>
            <a:r>
              <a:rPr lang="pt-BR" sz="3800" dirty="0"/>
              <a:t> </a:t>
            </a:r>
            <a:r>
              <a:rPr lang="pt-BR" sz="3800" dirty="0" err="1"/>
              <a:t>at</a:t>
            </a:r>
            <a:r>
              <a:rPr lang="pt-BR" sz="3800" dirty="0"/>
              <a:t> training </a:t>
            </a:r>
            <a:r>
              <a:rPr lang="pt-BR" sz="3800" dirty="0" err="1"/>
              <a:t>phase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importante for </a:t>
            </a:r>
            <a:r>
              <a:rPr lang="pt-BR" sz="3800" dirty="0" err="1"/>
              <a:t>better</a:t>
            </a:r>
            <a:r>
              <a:rPr lang="pt-BR" sz="3800" dirty="0"/>
              <a:t>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. </a:t>
            </a:r>
            <a:r>
              <a:rPr lang="pt-BR" sz="3800" dirty="0" err="1"/>
              <a:t>Techniques</a:t>
            </a:r>
            <a:r>
              <a:rPr lang="pt-BR" sz="3800" dirty="0"/>
              <a:t> as SMOTE, feature </a:t>
            </a:r>
            <a:r>
              <a:rPr lang="pt-BR" sz="3800" dirty="0" err="1"/>
              <a:t>selection</a:t>
            </a:r>
            <a:r>
              <a:rPr lang="pt-BR" sz="3800" dirty="0"/>
              <a:t>, </a:t>
            </a:r>
            <a:r>
              <a:rPr lang="pt-BR" sz="3800" dirty="0" err="1"/>
              <a:t>normalization</a:t>
            </a:r>
            <a:r>
              <a:rPr lang="pt-BR" sz="3800" dirty="0"/>
              <a:t> help to </a:t>
            </a:r>
            <a:r>
              <a:rPr lang="pt-BR" sz="3800" dirty="0" err="1"/>
              <a:t>adjust</a:t>
            </a:r>
            <a:r>
              <a:rPr lang="pt-BR" sz="3800" dirty="0"/>
              <a:t> the </a:t>
            </a:r>
            <a:r>
              <a:rPr lang="pt-BR" sz="3800" dirty="0" err="1"/>
              <a:t>model</a:t>
            </a:r>
            <a:r>
              <a:rPr lang="pt-BR" sz="3800" dirty="0"/>
              <a:t> to dataset, and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</a:t>
            </a:r>
            <a:r>
              <a:rPr lang="pt-BR" sz="3800" dirty="0" err="1"/>
              <a:t>better</a:t>
            </a:r>
            <a:r>
              <a:rPr lang="pt-BR" sz="3800" dirty="0"/>
              <a:t>.</a:t>
            </a:r>
          </a:p>
          <a:p>
            <a:r>
              <a:rPr lang="pt-BR" sz="3800" dirty="0"/>
              <a:t>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classifier</a:t>
            </a:r>
            <a:r>
              <a:rPr lang="pt-BR" sz="3800" dirty="0"/>
              <a:t> </a:t>
            </a:r>
            <a:r>
              <a:rPr lang="pt-BR" sz="3800" dirty="0" err="1"/>
              <a:t>has</a:t>
            </a:r>
            <a:r>
              <a:rPr lang="pt-BR" sz="3800" dirty="0"/>
              <a:t> the </a:t>
            </a:r>
            <a:r>
              <a:rPr lang="pt-BR" sz="3800" dirty="0" err="1"/>
              <a:t>better</a:t>
            </a:r>
            <a:r>
              <a:rPr lang="pt-BR" sz="3800" dirty="0"/>
              <a:t> performance in the </a:t>
            </a:r>
            <a:r>
              <a:rPr lang="pt-BR" sz="3800" dirty="0" err="1"/>
              <a:t>classification</a:t>
            </a:r>
            <a:r>
              <a:rPr lang="pt-BR" sz="3800" dirty="0"/>
              <a:t> of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. RFE penalizes the </a:t>
            </a:r>
            <a:r>
              <a:rPr lang="pt-BR" sz="3800" dirty="0" err="1"/>
              <a:t>numerical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and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not</a:t>
            </a:r>
            <a:r>
              <a:rPr lang="pt-BR" sz="3800" dirty="0"/>
              <a:t> penalizes the </a:t>
            </a:r>
            <a:r>
              <a:rPr lang="pt-BR" sz="3800" dirty="0" err="1"/>
              <a:t>features</a:t>
            </a:r>
            <a:r>
              <a:rPr lang="pt-BR" sz="3800" dirty="0"/>
              <a:t> </a:t>
            </a:r>
            <a:r>
              <a:rPr lang="pt-BR" sz="3800" dirty="0" err="1"/>
              <a:t>less</a:t>
            </a:r>
            <a:r>
              <a:rPr lang="pt-BR" sz="3800" dirty="0"/>
              <a:t> </a:t>
            </a:r>
            <a:r>
              <a:rPr lang="pt-BR" sz="3800" dirty="0" err="1"/>
              <a:t>significant</a:t>
            </a:r>
            <a:r>
              <a:rPr lang="pt-BR" sz="3800" dirty="0"/>
              <a:t>.</a:t>
            </a:r>
          </a:p>
          <a:p>
            <a:r>
              <a:rPr lang="pt-BR" sz="3800" dirty="0"/>
              <a:t>Moro et Al. [2] </a:t>
            </a:r>
            <a:r>
              <a:rPr lang="pt-BR" sz="3800" dirty="0" err="1"/>
              <a:t>used</a:t>
            </a:r>
            <a:r>
              <a:rPr lang="pt-BR" sz="3800" dirty="0"/>
              <a:t> </a:t>
            </a:r>
            <a:r>
              <a:rPr lang="pt-BR" sz="3800" dirty="0" err="1"/>
              <a:t>sensibility</a:t>
            </a:r>
            <a:r>
              <a:rPr lang="pt-BR" sz="3800" dirty="0"/>
              <a:t> </a:t>
            </a:r>
            <a:r>
              <a:rPr lang="pt-BR" sz="3800" dirty="0" err="1"/>
              <a:t>analysis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the </a:t>
            </a:r>
            <a:r>
              <a:rPr lang="pt-BR" sz="3800" dirty="0" err="1"/>
              <a:t>following</a:t>
            </a:r>
            <a:r>
              <a:rPr lang="pt-BR" sz="3800" dirty="0"/>
              <a:t> more importante </a:t>
            </a:r>
            <a:r>
              <a:rPr lang="pt-BR" sz="3800" dirty="0" err="1"/>
              <a:t>features</a:t>
            </a:r>
            <a:r>
              <a:rPr lang="pt-BR" sz="3800" dirty="0"/>
              <a:t>: euribor3m, </a:t>
            </a:r>
            <a:r>
              <a:rPr lang="pt-BR" sz="3800" dirty="0" err="1"/>
              <a:t>call</a:t>
            </a:r>
            <a:r>
              <a:rPr lang="pt-BR" sz="3800" dirty="0"/>
              <a:t> </a:t>
            </a:r>
            <a:r>
              <a:rPr lang="pt-BR" sz="3800" dirty="0" err="1"/>
              <a:t>duration</a:t>
            </a:r>
            <a:r>
              <a:rPr lang="pt-BR" sz="3800" dirty="0"/>
              <a:t> and as </a:t>
            </a:r>
            <a:r>
              <a:rPr lang="pt-BR" sz="3800" dirty="0" err="1"/>
              <a:t>customers</a:t>
            </a:r>
            <a:r>
              <a:rPr lang="pt-BR" sz="3800" dirty="0"/>
              <a:t> are </a:t>
            </a:r>
            <a:r>
              <a:rPr lang="pt-BR" sz="3800" dirty="0" err="1"/>
              <a:t>approached</a:t>
            </a:r>
            <a:r>
              <a:rPr lang="pt-BR" sz="3800" dirty="0"/>
              <a:t> (campaign, </a:t>
            </a:r>
            <a:r>
              <a:rPr lang="pt-BR" sz="3800" dirty="0" err="1"/>
              <a:t>contact</a:t>
            </a:r>
            <a:r>
              <a:rPr lang="pt-BR" sz="3800" dirty="0"/>
              <a:t>). </a:t>
            </a:r>
            <a:r>
              <a:rPr lang="pt-BR" sz="3800" dirty="0" err="1"/>
              <a:t>We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</a:t>
            </a:r>
            <a:r>
              <a:rPr lang="pt-BR" sz="3800" dirty="0" err="1"/>
              <a:t>almost</a:t>
            </a:r>
            <a:r>
              <a:rPr lang="pt-BR" sz="3800" dirty="0"/>
              <a:t> the </a:t>
            </a:r>
            <a:r>
              <a:rPr lang="pt-BR" sz="3800" dirty="0" err="1"/>
              <a:t>same</a:t>
            </a:r>
            <a:r>
              <a:rPr lang="pt-BR" sz="3800" dirty="0"/>
              <a:t> </a:t>
            </a:r>
            <a:r>
              <a:rPr lang="pt-BR" sz="3800" dirty="0" err="1"/>
              <a:t>conclusions</a:t>
            </a:r>
            <a:r>
              <a:rPr lang="pt-BR" sz="3800" dirty="0"/>
              <a:t>, </a:t>
            </a:r>
            <a:r>
              <a:rPr lang="pt-BR" sz="3800" dirty="0" err="1"/>
              <a:t>using</a:t>
            </a:r>
            <a:r>
              <a:rPr lang="pt-BR" sz="3800" dirty="0"/>
              <a:t> DT feature importance, </a:t>
            </a:r>
            <a:r>
              <a:rPr lang="pt-BR" sz="3800" dirty="0" err="1"/>
              <a:t>with</a:t>
            </a:r>
            <a:r>
              <a:rPr lang="pt-BR" sz="3800" dirty="0"/>
              <a:t> </a:t>
            </a:r>
            <a:r>
              <a:rPr lang="pt-BR" sz="3800" dirty="0" err="1"/>
              <a:t>addicional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 in the contexto social-</a:t>
            </a:r>
            <a:r>
              <a:rPr lang="pt-BR" sz="3800" dirty="0" err="1"/>
              <a:t>economics</a:t>
            </a:r>
            <a:r>
              <a:rPr lang="pt-BR" sz="3800" dirty="0"/>
              <a:t> as </a:t>
            </a:r>
            <a:r>
              <a:rPr lang="pt-BR" sz="3800" dirty="0" err="1"/>
              <a:t>number</a:t>
            </a:r>
            <a:r>
              <a:rPr lang="pt-BR" sz="3800" dirty="0"/>
              <a:t> of </a:t>
            </a:r>
            <a:r>
              <a:rPr lang="pt-BR" sz="3800" dirty="0" err="1"/>
              <a:t>employees</a:t>
            </a:r>
            <a:r>
              <a:rPr lang="pt-BR" sz="3800" dirty="0"/>
              <a:t>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confidence</a:t>
            </a:r>
            <a:r>
              <a:rPr lang="pt-BR" sz="3800" dirty="0"/>
              <a:t> index,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price</a:t>
            </a:r>
            <a:r>
              <a:rPr lang="pt-BR" sz="3800" dirty="0"/>
              <a:t> index. And social atributes as age (40 </a:t>
            </a:r>
            <a:r>
              <a:rPr lang="pt-BR" sz="3800" dirty="0" err="1"/>
              <a:t>years</a:t>
            </a:r>
            <a:r>
              <a:rPr lang="pt-BR" sz="3800" dirty="0"/>
              <a:t> in </a:t>
            </a:r>
            <a:r>
              <a:rPr lang="pt-BR" sz="3800" dirty="0" err="1"/>
              <a:t>average</a:t>
            </a:r>
            <a:r>
              <a:rPr lang="pt-BR" sz="3800" dirty="0"/>
              <a:t>), </a:t>
            </a:r>
            <a:r>
              <a:rPr lang="pt-BR" sz="3800" dirty="0" err="1"/>
              <a:t>education</a:t>
            </a:r>
            <a:r>
              <a:rPr lang="pt-BR" sz="3800" dirty="0"/>
              <a:t>, and more </a:t>
            </a:r>
            <a:r>
              <a:rPr lang="pt-BR" sz="3800" dirty="0" err="1"/>
              <a:t>promissing</a:t>
            </a:r>
            <a:r>
              <a:rPr lang="pt-BR" sz="3800" dirty="0"/>
              <a:t> </a:t>
            </a:r>
            <a:r>
              <a:rPr lang="pt-BR" sz="3800" dirty="0" err="1"/>
              <a:t>day</a:t>
            </a:r>
            <a:r>
              <a:rPr lang="pt-BR" sz="3800" dirty="0"/>
              <a:t> of </a:t>
            </a:r>
            <a:r>
              <a:rPr lang="pt-BR" sz="3800" dirty="0" err="1"/>
              <a:t>week</a:t>
            </a:r>
            <a:r>
              <a:rPr lang="pt-BR" sz="3800" dirty="0"/>
              <a:t> (</a:t>
            </a:r>
            <a:r>
              <a:rPr lang="pt-BR" sz="3800" dirty="0" err="1"/>
              <a:t>monday</a:t>
            </a:r>
            <a:r>
              <a:rPr lang="pt-BR" sz="3800" dirty="0"/>
              <a:t>).</a:t>
            </a:r>
          </a:p>
          <a:p>
            <a:r>
              <a:rPr lang="pt-BR" sz="3800" dirty="0"/>
              <a:t>In case of dataset </a:t>
            </a:r>
            <a:r>
              <a:rPr lang="pt-BR" sz="3800" dirty="0" err="1"/>
              <a:t>containing</a:t>
            </a:r>
            <a:r>
              <a:rPr lang="pt-BR" sz="3800" dirty="0"/>
              <a:t>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the </a:t>
            </a:r>
            <a:r>
              <a:rPr lang="pt-BR" sz="3800" dirty="0" err="1"/>
              <a:t>only</a:t>
            </a:r>
            <a:r>
              <a:rPr lang="pt-BR" sz="3800" dirty="0"/>
              <a:t> use of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would</a:t>
            </a:r>
            <a:r>
              <a:rPr lang="pt-BR" sz="3800" dirty="0"/>
              <a:t> </a:t>
            </a:r>
            <a:r>
              <a:rPr lang="pt-BR" sz="3800" dirty="0" err="1"/>
              <a:t>be</a:t>
            </a:r>
            <a:r>
              <a:rPr lang="pt-BR" sz="3800" dirty="0"/>
              <a:t> </a:t>
            </a:r>
            <a:r>
              <a:rPr lang="pt-BR" sz="3800" dirty="0" err="1"/>
              <a:t>recommendable</a:t>
            </a:r>
            <a:r>
              <a:rPr lang="pt-BR" sz="3800" dirty="0"/>
              <a:t>. </a:t>
            </a:r>
            <a:r>
              <a:rPr lang="pt-BR" sz="3800" dirty="0" err="1"/>
              <a:t>Not</a:t>
            </a:r>
            <a:r>
              <a:rPr lang="pt-BR" sz="3800" dirty="0"/>
              <a:t> </a:t>
            </a:r>
            <a:r>
              <a:rPr lang="pt-BR" sz="3800" dirty="0" err="1"/>
              <a:t>need</a:t>
            </a:r>
            <a:r>
              <a:rPr lang="pt-BR" sz="3800" dirty="0"/>
              <a:t> to use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nor</a:t>
            </a:r>
            <a:r>
              <a:rPr lang="pt-BR" sz="3800" dirty="0"/>
              <a:t> RFE for feature importance.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PROCESSO DE MACHINE LEARNING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term deposits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approach on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 and social </a:t>
            </a:r>
            <a:r>
              <a:rPr lang="pt-BR" dirty="0" err="1"/>
              <a:t>economics</a:t>
            </a:r>
            <a:r>
              <a:rPr lang="pt-BR" dirty="0"/>
              <a:t>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in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it </a:t>
            </a:r>
            <a:r>
              <a:rPr lang="pt-BR" dirty="0" err="1"/>
              <a:t>registered</a:t>
            </a:r>
            <a:r>
              <a:rPr lang="pt-BR" dirty="0"/>
              <a:t> data of social </a:t>
            </a:r>
            <a:r>
              <a:rPr lang="pt-BR" dirty="0" err="1"/>
              <a:t>economics</a:t>
            </a:r>
            <a:r>
              <a:rPr lang="pt-BR" dirty="0"/>
              <a:t>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and make a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hyphotesys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to balance samples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normalization.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(médium,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774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The root node</vt:lpstr>
      <vt:lpstr>Decision Tree: Decision Node and Leaf</vt:lpstr>
      <vt:lpstr>ROC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89</cp:revision>
  <cp:lastPrinted>2020-08-02T21:25:38Z</cp:lastPrinted>
  <dcterms:created xsi:type="dcterms:W3CDTF">2020-07-26T12:24:28Z</dcterms:created>
  <dcterms:modified xsi:type="dcterms:W3CDTF">2020-08-08T13:17:22Z</dcterms:modified>
</cp:coreProperties>
</file>